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6" r:id="rId2"/>
    <p:sldId id="262" r:id="rId3"/>
    <p:sldId id="263" r:id="rId4"/>
    <p:sldId id="264" r:id="rId5"/>
    <p:sldId id="265" r:id="rId6"/>
    <p:sldId id="256" r:id="rId7"/>
    <p:sldId id="257" r:id="rId8"/>
    <p:sldId id="259" r:id="rId9"/>
    <p:sldId id="260" r:id="rId10"/>
    <p:sldId id="261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2CC2A5-1035-4B31-8903-8C661B2FD74C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9C025F-9ED9-4219-840E-89FF1F7462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38069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C025F-9ED9-4219-840E-89FF1F7462FD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1360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5875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196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6975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338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165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87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5200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478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86776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506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69392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E72857-DF6A-4F38-A119-63EEA791DF77}" type="datetimeFigureOut">
              <a:rPr lang="en-US" smtClean="0"/>
              <a:t>7/17/2020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F62FE-378C-435A-AA8E-C61F92CA60F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2215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echsoup.org/" TargetMode="External"/><Relationship Id="rId2" Type="http://schemas.openxmlformats.org/officeDocument/2006/relationships/hyperlink" Target="https://grantgopher.com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ommunicada.com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fconline.foundationcenter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grantspace.org/" TargetMode="External"/><Relationship Id="rId4" Type="http://schemas.openxmlformats.org/officeDocument/2006/relationships/hyperlink" Target="https://fconline.foundationcenter.org/fdo-search/member-index/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rantwatch.com/" TargetMode="External"/><Relationship Id="rId2" Type="http://schemas.openxmlformats.org/officeDocument/2006/relationships/hyperlink" Target="https://grantstation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1960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Francine Caplan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229600" cy="3124200"/>
          </a:xfrm>
        </p:spPr>
        <p:txBody>
          <a:bodyPr/>
          <a:lstStyle/>
          <a:p>
            <a:pPr marL="0" indent="0" algn="ctr">
              <a:buNone/>
            </a:pPr>
            <a:r>
              <a:rPr lang="en-US" sz="4400" b="1" dirty="0"/>
              <a:t>Please GRANT our Wish!  </a:t>
            </a:r>
            <a:endParaRPr lang="en-US" sz="4400" b="1" dirty="0" smtClean="0"/>
          </a:p>
          <a:p>
            <a:pPr marL="0" indent="0" algn="ctr">
              <a:buNone/>
            </a:pPr>
            <a:r>
              <a:rPr lang="en-US" sz="4400" b="1" dirty="0" smtClean="0"/>
              <a:t>How </a:t>
            </a:r>
            <a:r>
              <a:rPr lang="en-US" sz="4400" b="1" dirty="0"/>
              <a:t>to search for grants in these crazy times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48238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Grant Gopher</a:t>
            </a:r>
            <a:r>
              <a:rPr lang="en-US" b="1" dirty="0"/>
              <a:t/>
            </a:r>
            <a:br>
              <a:rPr lang="en-US" b="1" dirty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>
                <a:hlinkClick r:id="rId2"/>
              </a:rPr>
              <a:t>https</a:t>
            </a:r>
            <a:r>
              <a:rPr lang="en-US" b="1" dirty="0">
                <a:hlinkClick r:id="rId2"/>
              </a:rPr>
              <a:t>://grantgopher.com</a:t>
            </a:r>
            <a:r>
              <a:rPr lang="en-US" b="1" dirty="0" smtClean="0">
                <a:hlinkClick r:id="rId2"/>
              </a:rPr>
              <a:t>/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Free and Paid Services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sz="4400" b="1" dirty="0" smtClean="0"/>
              <a:t>Tech Soup</a:t>
            </a:r>
          </a:p>
          <a:p>
            <a:r>
              <a:rPr lang="en-US" b="1" dirty="0">
                <a:hlinkClick r:id="rId3"/>
              </a:rPr>
              <a:t>https://www.techsoup.org</a:t>
            </a:r>
            <a:r>
              <a:rPr lang="en-US" b="1" dirty="0" smtClean="0">
                <a:hlinkClick r:id="rId3"/>
              </a:rPr>
              <a:t>/</a:t>
            </a:r>
            <a:endParaRPr lang="en-US" b="1" dirty="0" smtClean="0"/>
          </a:p>
          <a:p>
            <a:r>
              <a:rPr lang="en-US" b="1" dirty="0" smtClean="0"/>
              <a:t>Great place to search </a:t>
            </a:r>
            <a:r>
              <a:rPr lang="en-US" b="1" dirty="0"/>
              <a:t>for </a:t>
            </a:r>
            <a:r>
              <a:rPr lang="en-US" b="1" dirty="0" smtClean="0"/>
              <a:t>fundraising &amp; grant software, if your org does not have or needs upgrading.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3219942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Francine Caplan</a:t>
            </a:r>
            <a:br>
              <a:rPr lang="en-US" b="1" dirty="0" smtClean="0"/>
            </a:br>
            <a:r>
              <a:rPr lang="en-US" b="1" dirty="0" smtClean="0"/>
              <a:t>Consultant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 algn="ctr">
              <a:buNone/>
            </a:pPr>
            <a:r>
              <a:rPr lang="en-US" sz="5100" b="1" dirty="0" smtClean="0"/>
              <a:t>COMMUNICADA</a:t>
            </a:r>
          </a:p>
          <a:p>
            <a:pPr marL="0" indent="0">
              <a:buNone/>
            </a:pPr>
            <a:r>
              <a:rPr lang="en-US" sz="5100" b="1" dirty="0" smtClean="0"/>
              <a:t>Consulting in: </a:t>
            </a:r>
          </a:p>
          <a:p>
            <a:pPr lvl="1"/>
            <a:r>
              <a:rPr lang="en-US" sz="4500" b="1" dirty="0"/>
              <a:t>	</a:t>
            </a:r>
            <a:r>
              <a:rPr lang="en-US" sz="4500" b="1" dirty="0" smtClean="0"/>
              <a:t>Development and Communications	</a:t>
            </a:r>
          </a:p>
          <a:p>
            <a:pPr lvl="1"/>
            <a:r>
              <a:rPr lang="en-US" sz="4500" b="1" dirty="0"/>
              <a:t>	</a:t>
            </a:r>
            <a:r>
              <a:rPr lang="en-US" sz="4500" b="1" dirty="0" smtClean="0"/>
              <a:t>Strategic Planning</a:t>
            </a:r>
          </a:p>
          <a:p>
            <a:pPr lvl="1"/>
            <a:r>
              <a:rPr lang="en-US" sz="4500" b="1" dirty="0" smtClean="0"/>
              <a:t>	Board Work</a:t>
            </a:r>
          </a:p>
          <a:p>
            <a:pPr lvl="1"/>
            <a:r>
              <a:rPr lang="en-US" sz="4500" b="1" dirty="0" smtClean="0"/>
              <a:t>	Grant  Research  </a:t>
            </a:r>
          </a:p>
          <a:p>
            <a:pPr lvl="1"/>
            <a:r>
              <a:rPr lang="en-US" sz="4500" b="1" dirty="0" smtClean="0"/>
              <a:t>	Proposal Writing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sz="4400" b="1" dirty="0" smtClean="0"/>
              <a:t>francine@communicada.com</a:t>
            </a:r>
          </a:p>
          <a:p>
            <a:pPr marL="0" indent="0">
              <a:buNone/>
            </a:pPr>
            <a:r>
              <a:rPr lang="en-US" sz="4400" b="1" dirty="0" smtClean="0"/>
              <a:t>203-777-2669</a:t>
            </a:r>
          </a:p>
          <a:p>
            <a:pPr marL="0" indent="0">
              <a:buNone/>
            </a:pPr>
            <a:r>
              <a:rPr lang="en-US" sz="4400" b="1" dirty="0" smtClean="0"/>
              <a:t>203-530-3313</a:t>
            </a:r>
          </a:p>
          <a:p>
            <a:pPr marL="0" indent="0">
              <a:buNone/>
            </a:pPr>
            <a:r>
              <a:rPr lang="en-US" sz="4400" dirty="0" smtClean="0">
                <a:hlinkClick r:id="rId2"/>
              </a:rPr>
              <a:t>www.communicada.com</a:t>
            </a:r>
            <a:endParaRPr lang="en-US" sz="4400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6262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Where should we start the process?</a:t>
            </a:r>
            <a:r>
              <a:rPr lang="en-US" dirty="0" smtClean="0"/>
              <a:t>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86400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First,  internally. </a:t>
            </a:r>
          </a:p>
          <a:p>
            <a:r>
              <a:rPr lang="en-US" sz="2800" b="1" dirty="0" smtClean="0"/>
              <a:t>Programs—have they continued or were they forced to stop during this time?</a:t>
            </a:r>
          </a:p>
          <a:p>
            <a:r>
              <a:rPr lang="en-US" sz="2800" b="1" dirty="0" smtClean="0"/>
              <a:t>Budget</a:t>
            </a:r>
          </a:p>
          <a:p>
            <a:r>
              <a:rPr lang="en-US" sz="2800" b="1" dirty="0" smtClean="0"/>
              <a:t>Expenses</a:t>
            </a:r>
          </a:p>
          <a:p>
            <a:r>
              <a:rPr lang="en-US" sz="2800" b="1" dirty="0" smtClean="0"/>
              <a:t>Staff—Did it stay the same or were there changes? Layoffs?</a:t>
            </a:r>
          </a:p>
          <a:p>
            <a:r>
              <a:rPr lang="en-US" sz="2800" b="1" dirty="0" smtClean="0"/>
              <a:t>Income</a:t>
            </a:r>
          </a:p>
          <a:p>
            <a:r>
              <a:rPr lang="en-US" sz="2800" b="1" dirty="0" smtClean="0"/>
              <a:t>Did your organization receive COVID funding?</a:t>
            </a:r>
          </a:p>
          <a:p>
            <a:r>
              <a:rPr lang="en-US" sz="2800" b="1" dirty="0" smtClean="0"/>
              <a:t>Prioritize where you need funding? Before you start your grant research.</a:t>
            </a:r>
            <a:br>
              <a:rPr lang="en-US" sz="2800" b="1" dirty="0" smtClean="0"/>
            </a:b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985603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Next. . 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Put together a draft budget for the project(s) for which you are seeking funding.</a:t>
            </a:r>
          </a:p>
          <a:p>
            <a:r>
              <a:rPr lang="en-US" b="1" dirty="0" smtClean="0"/>
              <a:t>Have a list of recent foundations from which your organization has received funding.</a:t>
            </a:r>
          </a:p>
          <a:p>
            <a:r>
              <a:rPr lang="en-US" b="1" dirty="0" smtClean="0"/>
              <a:t>Board of Directors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 smtClean="0"/>
              <a:t>Contacts, Diversification</a:t>
            </a:r>
          </a:p>
          <a:p>
            <a:r>
              <a:rPr lang="en-US" b="1" dirty="0" smtClean="0"/>
              <a:t>After all the above are accomplished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3073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Last but not least. . 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800" b="1" dirty="0" smtClean="0"/>
              <a:t>After the research, find grants that fit your nonprofit’s needs, insuring you meet the criteria listed.</a:t>
            </a:r>
          </a:p>
          <a:p>
            <a:r>
              <a:rPr lang="en-US" sz="2800" b="1" dirty="0" smtClean="0"/>
              <a:t>Phone Calls—if possible, speak with the person at the foundation that is responsible for the field you are in: e.g. arts, homeless, etc.</a:t>
            </a:r>
          </a:p>
          <a:p>
            <a:r>
              <a:rPr lang="en-US" sz="2800" b="1" dirty="0" smtClean="0"/>
              <a:t>Ask if your organization is a good fit.  Why?</a:t>
            </a:r>
          </a:p>
          <a:p>
            <a:r>
              <a:rPr lang="en-US" sz="2800" b="1" dirty="0" smtClean="0"/>
              <a:t>Consultants—local, who knows the landscape, can be a huge help.  Especially if the Exec. Dir. is only one writing grants or if there is a part-time grant writer on staff.</a:t>
            </a:r>
          </a:p>
          <a:p>
            <a:endParaRPr lang="en-US" sz="2800" b="1" dirty="0" smtClean="0"/>
          </a:p>
          <a:p>
            <a:endParaRPr lang="en-US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13956594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3352800"/>
          </a:xfrm>
        </p:spPr>
        <p:txBody>
          <a:bodyPr>
            <a:normAutofit/>
          </a:bodyPr>
          <a:lstStyle/>
          <a:p>
            <a:r>
              <a:rPr lang="en-US" b="1" dirty="0" smtClean="0"/>
              <a:t>Online Resources for </a:t>
            </a:r>
            <a:br>
              <a:rPr lang="en-US" b="1" dirty="0" smtClean="0"/>
            </a:br>
            <a:r>
              <a:rPr lang="en-US" b="1" dirty="0" smtClean="0"/>
              <a:t>Grant Research</a:t>
            </a:r>
            <a:br>
              <a:rPr lang="en-US" b="1" dirty="0" smtClean="0"/>
            </a:br>
            <a:r>
              <a:rPr lang="en-US" b="1" dirty="0">
                <a:solidFill>
                  <a:srgbClr val="FF0000"/>
                </a:solidFill>
              </a:rPr>
              <a:t/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524000"/>
          </a:xfrm>
        </p:spPr>
        <p:txBody>
          <a:bodyPr/>
          <a:lstStyle/>
          <a:p>
            <a:r>
              <a:rPr lang="en-US" sz="4400" b="1" dirty="0">
                <a:solidFill>
                  <a:srgbClr val="FF0000"/>
                </a:solidFill>
              </a:rPr>
              <a:t>Websites for Grant Searching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2697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Foundation Directory Online (FDO)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>
                <a:hlinkClick r:id="rId3"/>
              </a:rPr>
              <a:t>https://fconline.foundationcenter.org/</a:t>
            </a:r>
            <a:r>
              <a:rPr lang="en-US" b="1" dirty="0" smtClean="0"/>
              <a:t> </a:t>
            </a:r>
          </a:p>
          <a:p>
            <a:r>
              <a:rPr lang="en-US" b="1" dirty="0" smtClean="0"/>
              <a:t>Usually a fee service, and free when you use it at external sites; during COVID, many libraries and organizations have made FDO free to use online</a:t>
            </a:r>
            <a:r>
              <a:rPr lang="en-US" b="1" dirty="0" smtClean="0"/>
              <a:t>. New Haven Public Library (Gina Bingham)</a:t>
            </a:r>
            <a:endParaRPr lang="en-US" b="1" dirty="0" smtClean="0"/>
          </a:p>
          <a:p>
            <a:r>
              <a:rPr lang="en-US" b="1" u="sng" dirty="0" smtClean="0"/>
              <a:t>Quick Start</a:t>
            </a:r>
            <a:r>
              <a:rPr lang="en-US" b="1" dirty="0" smtClean="0"/>
              <a:t>—free but need to create an account</a:t>
            </a:r>
          </a:p>
          <a:p>
            <a:pPr marL="0" indent="0">
              <a:buNone/>
            </a:pPr>
            <a:r>
              <a:rPr lang="en-US" b="1" dirty="0"/>
              <a:t>	</a:t>
            </a:r>
            <a:r>
              <a:rPr lang="en-US" b="1" dirty="0">
                <a:hlinkClick r:id="rId4"/>
              </a:rPr>
              <a:t>https://fconline.foundationcenter.org/fdo-search/member-index</a:t>
            </a:r>
            <a:r>
              <a:rPr lang="en-US" b="1" dirty="0" smtClean="0">
                <a:hlinkClick r:id="rId4"/>
              </a:rPr>
              <a:t>/</a:t>
            </a:r>
            <a:r>
              <a:rPr lang="en-US" b="1" dirty="0" smtClean="0"/>
              <a:t>  </a:t>
            </a:r>
          </a:p>
          <a:p>
            <a:r>
              <a:rPr lang="en-US" b="1" dirty="0" smtClean="0"/>
              <a:t>GrantSpace</a:t>
            </a:r>
          </a:p>
          <a:p>
            <a:pPr marL="0" indent="0">
              <a:buNone/>
            </a:pPr>
            <a:r>
              <a:rPr lang="en-US" b="1" dirty="0" smtClean="0">
                <a:hlinkClick r:id="rId5"/>
              </a:rPr>
              <a:t>https</a:t>
            </a:r>
            <a:r>
              <a:rPr lang="en-US" b="1" dirty="0">
                <a:hlinkClick r:id="rId5"/>
              </a:rPr>
              <a:t>://grantspace.org/</a:t>
            </a:r>
            <a:r>
              <a:rPr lang="en-US" b="1" dirty="0"/>
              <a:t> </a:t>
            </a:r>
          </a:p>
          <a:p>
            <a:pPr marL="0" indent="0">
              <a:buNone/>
            </a:pPr>
            <a:r>
              <a:rPr lang="en-US" b="1" dirty="0" smtClean="0"/>
              <a:t>	Free</a:t>
            </a:r>
            <a:r>
              <a:rPr lang="en-US" b="1" dirty="0"/>
              <a:t>, </a:t>
            </a:r>
            <a:r>
              <a:rPr lang="en-US" b="1" dirty="0" smtClean="0"/>
              <a:t>a Candid entity</a:t>
            </a:r>
            <a:endParaRPr lang="en-US" b="1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372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Grants.gov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b="1" dirty="0" smtClean="0"/>
              <a:t>Grants Learning Center which has a Grants 101, Eligibility, Agencies that fund Grants, Grant Programs and Grant Reporting</a:t>
            </a:r>
          </a:p>
          <a:p>
            <a:pPr fontAlgn="base"/>
            <a:r>
              <a:rPr lang="en-US" b="1" dirty="0" smtClean="0"/>
              <a:t>Recent Posting: Resources </a:t>
            </a:r>
            <a:r>
              <a:rPr lang="en-US" b="1" dirty="0"/>
              <a:t>for </a:t>
            </a:r>
            <a:r>
              <a:rPr lang="en-US" b="1" i="1" dirty="0"/>
              <a:t>New </a:t>
            </a:r>
            <a:r>
              <a:rPr lang="en-US" b="1" dirty="0"/>
              <a:t>Federal Grant Applicants</a:t>
            </a:r>
          </a:p>
          <a:p>
            <a:pPr marL="0" indent="0">
              <a:buNone/>
            </a:pPr>
            <a:r>
              <a:rPr lang="en-US" b="1" dirty="0" smtClean="0"/>
              <a:t>		</a:t>
            </a:r>
            <a:r>
              <a:rPr lang="en-US" sz="2800" b="1" dirty="0" smtClean="0"/>
              <a:t>Training Videos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</a:t>
            </a:r>
            <a:r>
              <a:rPr lang="en-US" sz="2800" b="1" dirty="0"/>
              <a:t>Roles and Privileges Resource </a:t>
            </a:r>
            <a:r>
              <a:rPr lang="en-US" sz="2800" b="1" dirty="0" smtClean="0"/>
              <a:t>Page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</a:t>
            </a:r>
            <a:r>
              <a:rPr lang="en-US" sz="2800" b="1" dirty="0"/>
              <a:t>Workspace User </a:t>
            </a:r>
            <a:r>
              <a:rPr lang="en-US" sz="2800" b="1" dirty="0" smtClean="0"/>
              <a:t>Approach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Learn Grants</a:t>
            </a:r>
          </a:p>
          <a:p>
            <a:pPr marL="0" indent="0">
              <a:buNone/>
            </a:pPr>
            <a:r>
              <a:rPr lang="en-US" sz="2800" b="1" dirty="0"/>
              <a:t>	</a:t>
            </a:r>
            <a:r>
              <a:rPr lang="en-US" sz="2800" b="1" dirty="0" smtClean="0"/>
              <a:t>	Online User Guide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328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GrantStation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hlinkClick r:id="rId2"/>
              </a:rPr>
              <a:t>https://grantstation.com/</a:t>
            </a:r>
            <a:endParaRPr lang="en-US" b="1" dirty="0" smtClean="0"/>
          </a:p>
          <a:p>
            <a:r>
              <a:rPr lang="en-US" b="1" dirty="0" smtClean="0"/>
              <a:t>not </a:t>
            </a:r>
            <a:r>
              <a:rPr lang="en-US" b="1" dirty="0"/>
              <a:t>free--1 Year Membership: $169, 2 Year Membership: $</a:t>
            </a:r>
            <a:r>
              <a:rPr lang="en-US" b="1" dirty="0" smtClean="0"/>
              <a:t>288</a:t>
            </a:r>
          </a:p>
          <a:p>
            <a:pPr marL="0" indent="0" algn="ctr">
              <a:buNone/>
            </a:pPr>
            <a:r>
              <a:rPr lang="en-US" sz="4400" b="1" dirty="0" smtClean="0"/>
              <a:t>GrantWatch</a:t>
            </a:r>
          </a:p>
          <a:p>
            <a:r>
              <a:rPr lang="en-US" b="1" dirty="0">
                <a:hlinkClick r:id="rId3"/>
              </a:rPr>
              <a:t>https://www.grantwatch.com/</a:t>
            </a:r>
            <a:endParaRPr lang="en-US" b="1" dirty="0" smtClean="0"/>
          </a:p>
          <a:p>
            <a:r>
              <a:rPr lang="en-US" b="1" dirty="0" smtClean="0"/>
              <a:t>Free and Paid services</a:t>
            </a:r>
          </a:p>
        </p:txBody>
      </p:sp>
    </p:spTree>
    <p:extLst>
      <p:ext uri="{BB962C8B-B14F-4D97-AF65-F5344CB8AC3E}">
        <p14:creationId xmlns:p14="http://schemas.microsoft.com/office/powerpoint/2010/main" val="79594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4452</TotalTime>
  <Words>371</Words>
  <Application>Microsoft Office PowerPoint</Application>
  <PresentationFormat>On-screen Show (4:3)</PresentationFormat>
  <Paragraphs>71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Francine Caplan</vt:lpstr>
      <vt:lpstr>Francine Caplan Consultant</vt:lpstr>
      <vt:lpstr>Where should we start the process?  </vt:lpstr>
      <vt:lpstr>Next. . .</vt:lpstr>
      <vt:lpstr>Last but not least. . .</vt:lpstr>
      <vt:lpstr>Online Resources for  Grant Research  </vt:lpstr>
      <vt:lpstr>Foundation Directory Online (FDO)</vt:lpstr>
      <vt:lpstr>Grants.gov</vt:lpstr>
      <vt:lpstr>GrantStation</vt:lpstr>
      <vt:lpstr>Grant Gopher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Online Resources for Grant Research</dc:title>
  <dc:creator>Francine</dc:creator>
  <cp:lastModifiedBy>Stephanie Chung</cp:lastModifiedBy>
  <cp:revision>27</cp:revision>
  <dcterms:created xsi:type="dcterms:W3CDTF">2020-07-13T14:01:44Z</dcterms:created>
  <dcterms:modified xsi:type="dcterms:W3CDTF">2020-07-17T13:56:18Z</dcterms:modified>
</cp:coreProperties>
</file>